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</p:sldIdLst>
  <p:sldSz cx="9144000" cy="6858000"/>
  <p:notesSz cx="6808788" cy="9940925"/>
  <p:custDataLst>
    <p:tags r:id="rId40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Master" Target="slideMasters/slideMaster12.xml" /><Relationship Id="rId13" Type="http://schemas.openxmlformats.org/officeDocument/2006/relationships/slideMaster" Target="slideMasters/slideMaster13.xml" /><Relationship Id="rId14" Type="http://schemas.openxmlformats.org/officeDocument/2006/relationships/slideMaster" Target="slideMasters/slideMaster14.xml" /><Relationship Id="rId15" Type="http://schemas.openxmlformats.org/officeDocument/2006/relationships/slideMaster" Target="slideMasters/slideMaster15.xml" /><Relationship Id="rId16" Type="http://schemas.openxmlformats.org/officeDocument/2006/relationships/slideMaster" Target="slideMasters/slideMaster16.xml" /><Relationship Id="rId17" Type="http://schemas.openxmlformats.org/officeDocument/2006/relationships/notesMaster" Target="notesMasters/notesMaster1.xml" /><Relationship Id="rId18" Type="http://schemas.openxmlformats.org/officeDocument/2006/relationships/slide" Target="slides/slide1.xml" /><Relationship Id="rId19" Type="http://schemas.openxmlformats.org/officeDocument/2006/relationships/slide" Target="slides/slide2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3.xml" /><Relationship Id="rId21" Type="http://schemas.openxmlformats.org/officeDocument/2006/relationships/slide" Target="slides/slide4.xml" /><Relationship Id="rId22" Type="http://schemas.openxmlformats.org/officeDocument/2006/relationships/slide" Target="slides/slide5.xml" /><Relationship Id="rId23" Type="http://schemas.openxmlformats.org/officeDocument/2006/relationships/slide" Target="slides/slide6.xml" /><Relationship Id="rId24" Type="http://schemas.openxmlformats.org/officeDocument/2006/relationships/slide" Target="slides/slide7.xml" /><Relationship Id="rId25" Type="http://schemas.openxmlformats.org/officeDocument/2006/relationships/slide" Target="slides/slide8.xml" /><Relationship Id="rId26" Type="http://schemas.openxmlformats.org/officeDocument/2006/relationships/slide" Target="slides/slide9.xml" /><Relationship Id="rId27" Type="http://schemas.openxmlformats.org/officeDocument/2006/relationships/slide" Target="slides/slide10.xml" /><Relationship Id="rId28" Type="http://schemas.openxmlformats.org/officeDocument/2006/relationships/slide" Target="slides/slide11.xml" /><Relationship Id="rId29" Type="http://schemas.openxmlformats.org/officeDocument/2006/relationships/slide" Target="slides/slide12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13.xml" /><Relationship Id="rId31" Type="http://schemas.openxmlformats.org/officeDocument/2006/relationships/slide" Target="slides/slide14.xml" /><Relationship Id="rId32" Type="http://schemas.openxmlformats.org/officeDocument/2006/relationships/slide" Target="slides/slide15.xml" /><Relationship Id="rId33" Type="http://schemas.openxmlformats.org/officeDocument/2006/relationships/slide" Target="slides/slide16.xml" /><Relationship Id="rId34" Type="http://schemas.openxmlformats.org/officeDocument/2006/relationships/slide" Target="slides/slide17.xml" /><Relationship Id="rId35" Type="http://schemas.openxmlformats.org/officeDocument/2006/relationships/slide" Target="slides/slide18.xml" /><Relationship Id="rId36" Type="http://schemas.openxmlformats.org/officeDocument/2006/relationships/slide" Target="slides/slide19.xml" /><Relationship Id="rId37" Type="http://schemas.openxmlformats.org/officeDocument/2006/relationships/slide" Target="slides/slide20.xml" /><Relationship Id="rId38" Type="http://schemas.openxmlformats.org/officeDocument/2006/relationships/slide" Target="slides/slide21.xml" /><Relationship Id="rId39" Type="http://schemas.openxmlformats.org/officeDocument/2006/relationships/slide" Target="slides/slide22.xml" /><Relationship Id="rId4" Type="http://schemas.openxmlformats.org/officeDocument/2006/relationships/slideMaster" Target="slideMasters/slideMaster4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chartUserShapes" Target="../drawings/drawing1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openxmlformats.org/officeDocument/2006/relationships/chartUserShapes" Target="../drawings/drawing2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Repared!$A$1:$A$1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dLbl>
              <c:idx val="0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1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2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3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txPr>
              <a:bodyPr wrap="none"/>
              <a:p>
                <a:pPr>
                  <a:defRPr sz="1000" b="0" u="none" strike="noStrike" smtId="4294967295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sz="1000" b="0" u="none" strike="noStrike" smtId="4294967295">
                  <a:solidFill>
                    <a:srgbClr val="00000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Repared!$B$1:$B$4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Repared!$C$1:$C$4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Repared!$D$1:$D$1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dLbl>
              <c:idx val="0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1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2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3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txPr>
              <a:bodyPr wrap="none"/>
              <a:p>
                <a:pPr>
                  <a:defRPr sz="1000" b="0" u="none" strike="noStrike" smtId="4294967295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sz="1000" b="0" u="none" strike="noStrike" smtId="4294967295">
                  <a:solidFill>
                    <a:srgbClr val="00000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Repared!$B$1:$B$4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Repared!$F$1:$F$4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Repared!$G$1:$G$1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dLbl>
              <c:idx val="0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1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2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dLbl>
              <c:idx val="3"/>
              <c:txPr>
                <a:bodyPr wrap="none"/>
                <a:p>
                  <a:pPr>
                    <a:defRPr sz="1000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/>
            </c:dLbl>
            <c:txPr>
              <a:bodyPr wrap="none"/>
              <a:p>
                <a:pPr>
                  <a:defRPr sz="1000" b="0" u="none" strike="noStrike" smtId="4294967295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sz="1000" b="0" u="none" strike="noStrike" smtId="4294967295">
                  <a:solidFill>
                    <a:srgbClr val="00000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Repared!$B$1:$B$4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Repared!$I$1:$I$4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1999996"/>
        <c:axId val="64717763"/>
      </c:barChart>
      <c:catAx>
        <c:axId val="1999996"/>
        <c:scaling>
          <c:orientation/>
        </c:scaling>
        <c:delete val="0"/>
        <c:axPos val="b"/>
        <c:numFmt formatCode="[$-419]dd/mm/yyyy" sourceLinked="0"/>
        <c:majorTickMark val="out"/>
        <c:minorTickMark val="none"/>
        <c:spPr>
          <a:ln w="0">
            <a:solidFill>
              <a:srgbClr val="B3B3B3"/>
            </a:solidFill>
          </a:ln>
        </c:spPr>
        <c:txPr>
          <a:bodyPr/>
          <a:p>
            <a:pPr>
              <a:defRPr sz="1000" b="0" u="none" strike="noStrike" smtId="4294967295">
                <a:solidFill>
                  <a:srgbClr val="000000"/>
                </a:solidFill>
                <a:latin typeface="Arial"/>
                <a:ea typeface="DejaVu Sans"/>
              </a:defRPr>
            </a:pPr>
            <a:endParaRPr sz="1000" b="0" u="none" strike="noStrike" smtId="4294967295">
              <a:solidFill>
                <a:srgbClr val="000000"/>
              </a:solidFill>
              <a:latin typeface="Arial"/>
              <a:ea typeface="DejaVu Sans"/>
            </a:endParaRPr>
          </a:p>
        </c:txPr>
        <c:crossAx val="64717763"/>
        <c:crosses val="autoZero"/>
        <c:auto val="0"/>
        <c:lblAlgn val="ctr"/>
        <c:lblOffset/>
        <c:noMultiLvlLbl val="0"/>
      </c:catAx>
      <c:valAx>
        <c:axId val="64717763"/>
        <c:scaling>
          <c:orientation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spPr>
          <a:ln w="0">
            <a:solidFill>
              <a:srgbClr val="B3B3B3"/>
            </a:solidFill>
          </a:ln>
        </c:spPr>
        <c:txPr>
          <a:bodyPr/>
          <a:p>
            <a:pPr>
              <a:defRPr sz="1000" b="0" u="none" strike="noStrike" smtId="4294967295">
                <a:solidFill>
                  <a:srgbClr val="000000"/>
                </a:solidFill>
                <a:latin typeface="Arial"/>
                <a:ea typeface="DejaVu Sans"/>
              </a:defRPr>
            </a:pPr>
            <a:endParaRPr sz="1000" b="0" u="none" strike="noStrike" smtId="4294967295">
              <a:solidFill>
                <a:srgbClr val="000000"/>
              </a:solidFill>
              <a:latin typeface="Arial"/>
              <a:ea typeface="DejaVu Sans"/>
            </a:endParaRPr>
          </a:p>
        </c:txPr>
        <c:crossAx val="1999996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/>
      <c:overlay val="0"/>
      <c:spPr>
        <a:noFill/>
        <a:ln w="0">
          <a:noFill/>
        </a:ln>
      </c:spPr>
      <c:txPr>
        <a:bodyPr/>
        <a:p>
          <a:pPr>
            <a:defRPr sz="1000" b="0" u="none" strike="noStrike" smtId="4294967295">
              <a:solidFill>
                <a:srgbClr val="000000"/>
              </a:solidFill>
              <a:latin typeface="Arial"/>
              <a:ea typeface="DejaVu Sans"/>
            </a:defRPr>
          </a:pPr>
          <a:endParaRPr sz="1000" b="0" u="none" strike="noStrike" smtId="4294967295">
            <a:solidFill>
              <a:srgbClr val="000000"/>
            </a:solidFill>
            <a:latin typeface="Arial"/>
            <a:ea typeface="DejaVu Sans"/>
          </a:endParaRPr>
        </a:p>
      </c:txPr>
    </c:legend>
    <c:plotVisOnly val="1"/>
    <c:dispBlanksAs val="gap"/>
    <c:showDLblsOverMax val="1"/>
  </c:chart>
  <c:spPr>
    <a:noFill/>
    <a:ln w="0">
      <a:noFill/>
    </a:ln>
  </c:sp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974363476037979"/>
          <c:y val="0.064506605267524719"/>
          <c:w val="0.96596378087997437"/>
          <c:h val="0.468374043703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Repared!$J$1:$J$1</c:f>
              <c:strCache>
                <c:ptCount val="1"/>
                <c:pt idx="0">
                  <c:v>2414 педагогов приняли участие в анкетировании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Repared!$K$1:$K$1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Repared!$L$1:$L$1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Repared!$M$1:$M$1</c:f>
              <c:strCache>
                <c:ptCount val="1"/>
                <c:pt idx="0">
                  <c:v>знакомы с приказом № 779</c:v>
                </c:pt>
              </c:strCache>
            </c:strRef>
          </c:tx>
          <c:spPr>
            <a:solidFill>
              <a:srgbClr val="5BD078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Repared!$K$1:$K$1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Repared!$O$1:$O$1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ser>
          <c:idx val="2"/>
          <c:order val="2"/>
          <c:tx>
            <c:strRef>
              <c:f>Repared!$P$1:$P$1</c:f>
              <c:strCache>
                <c:ptCount val="1"/>
                <c:pt idx="0">
                  <c:v>знают о работе чат-бота и горячей линии</c:v>
                </c:pt>
              </c:strCache>
            </c:strRef>
          </c:tx>
          <c:spPr>
            <a:solidFill>
              <a:srgbClr val="F5C040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Repared!$K$1:$K$1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Repared!$R$1:$R$1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Repared!$S$1:$S$1</c:f>
              <c:strCache>
                <c:ptCount val="1"/>
                <c:pt idx="0">
                  <c:v>на сайте школы есть раздел по вопросам снижения документационной нагрузки педагогов</c:v>
                </c:pt>
              </c:strCache>
            </c:strRef>
          </c:tx>
          <c:spPr>
            <a:solidFill>
              <a:srgbClr val="0276B3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Repared!$K$1:$K$1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Repared!$U$1:$U$1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0112099"/>
        <c:axId val="28523486"/>
      </c:barChart>
      <c:catAx>
        <c:axId val="40112099"/>
        <c:scaling>
          <c:orientation/>
        </c:scaling>
        <c:delete val="1"/>
        <c:axPos val="b"/>
        <c:numFmt formatCode="[$-419]dd/mm/yyyy" sourceLinked="1"/>
        <c:majorTickMark val="none"/>
        <c:minorTickMark val="none"/>
        <c:spPr>
          <a:ln w="0">
            <a:solidFill>
              <a:srgbClr val="B3B3B3"/>
            </a:solidFill>
          </a:ln>
        </c:spPr>
        <c:txPr>
          <a:bodyPr/>
          <a:p>
            <a:pPr>
              <a:defRPr sz="1000" b="0" u="none" strike="noStrike" smtId="4294967295">
                <a:solidFill>
                  <a:srgbClr val="000000"/>
                </a:solidFill>
                <a:latin typeface="Arial"/>
                <a:ea typeface="DejaVu Sans"/>
              </a:defRPr>
            </a:pPr>
            <a:endParaRPr sz="1000" b="0" u="none" strike="noStrike" smtId="4294967295">
              <a:solidFill>
                <a:srgbClr val="000000"/>
              </a:solidFill>
              <a:latin typeface="Arial"/>
              <a:ea typeface="DejaVu Sans"/>
            </a:endParaRPr>
          </a:p>
        </c:txPr>
        <c:crossAx val="28523486"/>
        <c:auto val="0"/>
        <c:lblAlgn val="ctr"/>
        <c:lblOffset/>
        <c:noMultiLvlLbl val="0"/>
      </c:catAx>
      <c:valAx>
        <c:axId val="28523486"/>
        <c:scaling>
          <c:orientation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1"/>
        <c:majorTickMark val="none"/>
        <c:minorTickMark val="none"/>
        <c:spPr>
          <a:ln w="0">
            <a:solidFill>
              <a:srgbClr val="B3B3B3"/>
            </a:solidFill>
          </a:ln>
        </c:spPr>
        <c:txPr>
          <a:bodyPr/>
          <a:p>
            <a:pPr>
              <a:defRPr sz="1000" b="0" u="none" strike="noStrike" smtId="4294967295">
                <a:solidFill>
                  <a:srgbClr val="000000"/>
                </a:solidFill>
                <a:latin typeface="Arial"/>
                <a:ea typeface="DejaVu Sans"/>
              </a:defRPr>
            </a:pPr>
            <a:endParaRPr sz="1000" b="0" u="none" strike="noStrike" smtId="4294967295">
              <a:solidFill>
                <a:srgbClr val="000000"/>
              </a:solidFill>
              <a:latin typeface="Arial"/>
              <a:ea typeface="DejaVu Sans"/>
            </a:endParaRPr>
          </a:p>
        </c:txPr>
        <c:crossAx val="40112099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099135160446166992"/>
          <c:y val="0.6366618275642395"/>
          <c:w val="0.801729679107666"/>
          <c:h val="0.316476047039032"/>
        </c:manualLayout>
      </c:layout>
      <c:overlay val="0"/>
      <c:spPr>
        <a:noFill/>
        <a:ln w="0">
          <a:noFill/>
        </a:ln>
      </c:spPr>
      <c:txPr>
        <a:bodyPr/>
        <a:p>
          <a:pPr>
            <a:defRPr sz="1197" b="0" u="none" strike="noStrike" smtId="4294967295">
              <a:solidFill>
                <a:srgbClr val="595959"/>
              </a:solidFill>
              <a:latin typeface="Arial"/>
              <a:ea typeface="DejaVu Sans"/>
            </a:defRPr>
          </a:pPr>
          <a:endParaRPr sz="1197" b="0" u="none" strike="noStrike" smtId="4294967295">
            <a:solidFill>
              <a:srgbClr val="595959"/>
            </a:solidFill>
            <a:latin typeface="Arial"/>
            <a:ea typeface="DejaVu Sans"/>
          </a:endParaRPr>
        </a:p>
      </c:txPr>
    </c:legend>
    <c:plotVisOnly val="1"/>
    <c:dispBlanksAs val="gap"/>
    <c:showDLblsOverMax val="1"/>
  </c:chart>
  <c:spPr>
    <a:noFill/>
    <a:ln w="0">
      <a:noFill/>
    </a:ln>
  </c:sp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251308843493462"/>
          <c:y val="0.021949425339698792"/>
          <c:w val="0.967413604259491"/>
          <c:h val="0.4939186573028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Repared!$V$1:$V$1</c:f>
              <c:strCache>
                <c:ptCount val="1"/>
                <c:pt idx="0">
                  <c:v>ведут журнал протоколов родительских собраний</c:v>
                </c:pt>
              </c:strCache>
            </c:strRef>
          </c:tx>
          <c:spPr>
            <a:solidFill>
              <a:srgbClr val="05E0DB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Repared!$X$1:$X$1</c:f>
              <c:numCache>
                <c:formatCode>0%</c:formatCode>
                <c:ptCount val="1"/>
                <c:pt idx="0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Repared!$Y$1:$Y$1</c:f>
              <c:strCache>
                <c:ptCount val="1"/>
                <c:pt idx="0">
                  <c:v>готовят отчеты об успеваемости по предмету и посещаемости учащихся</c:v>
                </c:pt>
              </c:strCache>
            </c:strRef>
          </c:tx>
          <c:spPr>
            <a:solidFill>
              <a:srgbClr val="F5C040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Repared!$[$1:$[$1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Repared!$\$1:$\$1</c:f>
              <c:strCache>
                <c:ptCount val="1"/>
                <c:pt idx="0">
                  <c:v>готовят социальный паспорт класса</c:v>
                </c:pt>
              </c:strCache>
            </c:strRef>
          </c:tx>
          <c:spPr>
            <a:solidFill>
              <a:srgbClr val="A5D028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Repared!$^$1:$^$1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</c:ser>
        <c:ser>
          <c:idx val="3"/>
          <c:order val="3"/>
          <c:tx>
            <c:strRef>
              <c:f>Repared!$_$1:$_$1</c:f>
              <c:strCache>
                <c:ptCount val="1"/>
                <c:pt idx="0">
                  <c:v>готовят акты обследования жилищно-бытовых условий семьи</c:v>
                </c:pt>
              </c:strCache>
            </c:strRef>
          </c:tx>
          <c:spPr>
            <a:solidFill>
              <a:srgbClr val="038683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Repared!$a$1:$a$1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Repared!$b$1:$b$1</c:f>
              <c:strCache>
                <c:ptCount val="1"/>
                <c:pt idx="0">
                  <c:v>готовят сведения о родителях</c:v>
                </c:pt>
              </c:strCache>
            </c:strRef>
          </c:tx>
          <c:spPr>
            <a:solidFill>
              <a:srgbClr val="B07F09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Repared!$d$1:$d$1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</c:ser>
        <c:ser>
          <c:idx val="5"/>
          <c:order val="5"/>
          <c:tx>
            <c:strRef>
              <c:f>Repared!$e$1:$e$1</c:f>
              <c:strCache>
                <c:ptCount val="1"/>
                <c:pt idx="0">
                  <c:v>ведут два вида журнала (бумажный и электронный) без личной инициативы</c:v>
                </c:pt>
              </c:strCache>
            </c:strRef>
          </c:tx>
          <c:spPr>
            <a:solidFill>
              <a:srgbClr val="637D18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Repared!$g$1:$g$1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6"/>
          <c:order val="6"/>
          <c:tx>
            <c:strRef>
              <c:f>Repared!$h$1:$h$1</c:f>
              <c:strCache>
                <c:ptCount val="1"/>
                <c:pt idx="0">
                  <c:v>готовят отчеты о выполнении ВПР, о реализации плана воспитательной работы, о работе с отстающими учениками и т.п.</c:v>
                </c:pt>
              </c:strCache>
            </c:strRef>
          </c:tx>
          <c:spPr>
            <a:solidFill>
              <a:srgbClr val="23FAF5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Repared!$j$1:$j$1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7"/>
          <c:order val="7"/>
          <c:tx>
            <c:strRef>
              <c:f>Repared!$k$1:$k$1</c:f>
              <c:strCache>
                <c:ptCount val="1"/>
                <c:pt idx="0">
                  <c:v>отмечают снижение документарной нагрузки</c:v>
                </c:pt>
              </c:strCache>
            </c:strRef>
          </c:tx>
          <c:spPr>
            <a:solidFill>
              <a:srgbClr val="F7CD66"/>
            </a:solidFill>
            <a:ln w="0">
              <a:noFill/>
            </a:ln>
          </c:spPr>
          <c:invertIfNegative val="0"/>
          <c:dLbls>
            <c:numFmt formatCode="0%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Repared!$W$1:$W$1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Repared!$m$1:$m$1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8961995"/>
        <c:axId val="72340494"/>
      </c:barChart>
      <c:catAx>
        <c:axId val="78961995"/>
        <c:scaling>
          <c:orientation/>
        </c:scaling>
        <c:delete val="1"/>
        <c:axPos val="b"/>
        <c:numFmt formatCode="[$-419]dd/mm/yyyy" sourceLinked="1"/>
        <c:majorTickMark val="out"/>
        <c:minorTickMark val="none"/>
        <c:spPr>
          <a:ln w="0">
            <a:solidFill>
              <a:srgbClr val="B3B3B3"/>
            </a:solidFill>
          </a:ln>
        </c:spPr>
        <c:txPr>
          <a:bodyPr/>
          <a:p>
            <a:pPr>
              <a:defRPr sz="1000" b="0" u="none" strike="noStrike" smtId="4294967295">
                <a:solidFill>
                  <a:srgbClr val="000000"/>
                </a:solidFill>
                <a:latin typeface="Arial"/>
                <a:ea typeface="DejaVu Sans"/>
              </a:defRPr>
            </a:pPr>
            <a:endParaRPr sz="1000" b="0" u="none" strike="noStrike" smtId="4294967295">
              <a:solidFill>
                <a:srgbClr val="000000"/>
              </a:solidFill>
              <a:latin typeface="Arial"/>
              <a:ea typeface="DejaVu Sans"/>
            </a:endParaRPr>
          </a:p>
        </c:txPr>
        <c:crossAx val="72340494"/>
        <c:auto val="0"/>
        <c:lblAlgn val="ctr"/>
        <c:lblOffset/>
        <c:noMultiLvlLbl val="0"/>
      </c:catAx>
      <c:valAx>
        <c:axId val="72340494"/>
        <c:scaling>
          <c:orientation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1"/>
        <c:majorTickMark val="out"/>
        <c:minorTickMark val="none"/>
        <c:spPr>
          <a:ln w="0">
            <a:solidFill>
              <a:srgbClr val="B3B3B3"/>
            </a:solidFill>
          </a:ln>
        </c:spPr>
        <c:txPr>
          <a:bodyPr/>
          <a:p>
            <a:pPr>
              <a:defRPr sz="1000" b="0" u="none" strike="noStrike" smtId="4294967295">
                <a:solidFill>
                  <a:srgbClr val="000000"/>
                </a:solidFill>
                <a:latin typeface="Arial"/>
                <a:ea typeface="DejaVu Sans"/>
              </a:defRPr>
            </a:pPr>
            <a:endParaRPr sz="1000" b="0" u="none" strike="noStrike" smtId="4294967295">
              <a:solidFill>
                <a:srgbClr val="000000"/>
              </a:solidFill>
              <a:latin typeface="Arial"/>
              <a:ea typeface="DejaVu Sans"/>
            </a:endParaRPr>
          </a:p>
        </c:txPr>
        <c:crossAx val="78961995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028411213308572769"/>
          <c:y val="0.570181667804718"/>
          <c:w val="0.67755800485610962"/>
          <c:h val="0.41784512996673584"/>
        </c:manualLayout>
      </c:layout>
      <c:overlay val="0"/>
      <c:spPr>
        <a:noFill/>
        <a:ln w="0">
          <a:noFill/>
        </a:ln>
      </c:spPr>
      <c:txPr>
        <a:bodyPr/>
        <a:p>
          <a:pPr>
            <a:defRPr sz="1197" b="0" u="none" strike="noStrike" smtId="4294967295">
              <a:solidFill>
                <a:srgbClr val="595959"/>
              </a:solidFill>
              <a:latin typeface="Arial"/>
              <a:ea typeface="DejaVu Sans"/>
            </a:defRPr>
          </a:pPr>
          <a:endParaRPr sz="1197" b="0" u="none" strike="noStrike" smtId="4294967295">
            <a:solidFill>
              <a:srgbClr val="595959"/>
            </a:solidFill>
            <a:latin typeface="Arial"/>
            <a:ea typeface="DejaVu Sans"/>
          </a:endParaRPr>
        </a:p>
      </c:txPr>
    </c:legend>
    <c:plotVisOnly val="1"/>
    <c:dispBlanksAs val="gap"/>
    <c:showDLblsOverMax val="1"/>
  </c:chart>
  <c:spPr>
    <a:noFill/>
    <a:ln w="0">
      <a:noFill/>
    </a:ln>
  </c:spPr>
  <c:externalData r:id="rId1"/>
  <c:userShapes r:id="rId2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axId val="49929458"/>
        <c:axId val="88795291"/>
      </c:barChart>
      <c:catAx>
        <c:axId val="49929458"/>
        <c:scaling>
          <c:orientation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0">
            <a:noFill/>
          </a:ln>
        </c:spPr>
        <c:txPr>
          <a:bodyPr/>
          <a:p>
            <a:pPr>
              <a:defRPr sz="1800" b="0" smtId="4294967295"/>
            </a:pPr>
            <a:endParaRPr sz="1800" b="0" smtId="4294967295"/>
          </a:p>
        </c:txPr>
        <c:crossAx val="88795291"/>
        <c:crosses val="autoZero"/>
        <c:auto val="0"/>
        <c:lblAlgn val="ctr"/>
        <c:lblOffset/>
        <c:noMultiLvlLbl val="0"/>
      </c:catAx>
      <c:valAx>
        <c:axId val="88795291"/>
        <c:scaling>
          <c:orientation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0">
            <a:noFill/>
          </a:ln>
        </c:spPr>
        <c:txPr>
          <a:bodyPr/>
          <a:p>
            <a:pPr>
              <a:defRPr sz="1800" b="0" smtId="4294967295"/>
            </a:pPr>
            <a:endParaRPr sz="1800" b="0" smtId="4294967295"/>
          </a:p>
        </c:txPr>
        <c:crossAx val="49929458"/>
        <c:crosses val="autoZero"/>
        <c:crossBetween val="midCat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p>
          <a:pPr>
            <a:defRPr sz="1197" b="0" u="none" strike="noStrike" smtId="4294967295">
              <a:solidFill>
                <a:srgbClr val="595959"/>
              </a:solidFill>
              <a:latin typeface="Arial"/>
              <a:ea typeface="DejaVu Sans"/>
            </a:defRPr>
          </a:pPr>
          <a:endParaRPr sz="1197" b="0" u="none" strike="noStrike" smtId="4294967295">
            <a:solidFill>
              <a:srgbClr val="595959"/>
            </a:solidFill>
            <a:latin typeface="Arial"/>
            <a:ea typeface="DejaVu Sans"/>
          </a:endParaRPr>
        </a:p>
      </c:txPr>
    </c:legend>
    <c:plotVisOnly val="1"/>
    <c:dispBlanksAs val="gap"/>
    <c:showDLblsOverMax val="1"/>
  </c:chart>
  <c:spPr>
    <a:noFill/>
    <a:ln w="0">
      <a:noFill/>
    </a:ln>
  </c:spPr>
  <c:externalData r:id="rId1"/>
  <c:userShapes r:id="rId2"/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480">
          <a:noFill/>
        </a:ln>
      </c:spPr>
    </c:floor>
    <c:sideWall>
      <c:thickness val="0"/>
      <c:spPr>
        <a:noFill/>
        <a:ln w="6480">
          <a:noFill/>
        </a:ln>
      </c:spPr>
    </c:sideWall>
    <c:backWall>
      <c:thickness val="0"/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Repared!$n$1:$n$1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p>
                <a:pPr>
                  <a:defRPr sz="1197" b="0" u="none" strike="noStrike" smtId="4294967295">
                    <a:solidFill>
                      <a:srgbClr val="404040"/>
                    </a:solidFill>
                    <a:latin typeface="Arial"/>
                    <a:ea typeface="DejaVu Sans"/>
                  </a:defRPr>
                </a:pPr>
                <a:endParaRPr sz="1197" b="0" u="none" strike="noStrike" smtId="4294967295">
                  <a:solidFill>
                    <a:srgbClr val="404040"/>
                  </a:solidFill>
                  <a:latin typeface="Arial"/>
                  <a:ea typeface="DejaVu San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Repared!$o$1:$o$10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Repared!$p$1:$p$10</c:f>
              <c:numCache>
                <c:formatCode>General</c:formatCode>
                <c:ptCount val="10"/>
                <c:pt idx="0">
                  <c:v>9</c:v>
                </c:pt>
                <c:pt idx="1">
                  <c:v>19</c:v>
                </c:pt>
                <c:pt idx="2">
                  <c:v>18</c:v>
                </c:pt>
                <c:pt idx="3">
                  <c:v>25</c:v>
                </c:pt>
                <c:pt idx="4">
                  <c:v>12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14</c:v>
                </c:pt>
                <c:pt idx="9">
                  <c:v>17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72430781"/>
        <c:axId val="5274804"/>
        <c:axId val="0"/>
      </c:bar3DChart>
      <c:catAx>
        <c:axId val="72430781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ln w="6480">
            <a:noFill/>
          </a:ln>
        </c:spPr>
        <c:txPr>
          <a:bodyPr/>
          <a:p>
            <a:pPr>
              <a:defRPr sz="1197" b="0" u="none" strike="noStrike" smtId="4294967295">
                <a:solidFill>
                  <a:srgbClr val="595959"/>
                </a:solidFill>
                <a:latin typeface="Arial"/>
                <a:ea typeface="DejaVu Sans"/>
              </a:defRPr>
            </a:pPr>
            <a:endParaRPr sz="1197" b="0" u="none" strike="noStrike" smtId="4294967295">
              <a:solidFill>
                <a:srgbClr val="595959"/>
              </a:solidFill>
              <a:latin typeface="Arial"/>
              <a:ea typeface="DejaVu Sans"/>
            </a:endParaRPr>
          </a:p>
        </c:txPr>
        <c:crossAx val="5274804"/>
        <c:crosses val="autoZero"/>
        <c:auto val="0"/>
        <c:lblAlgn val="ctr"/>
        <c:lblOffset/>
        <c:noMultiLvlLbl val="0"/>
      </c:catAx>
      <c:valAx>
        <c:axId val="5274804"/>
        <c:scaling>
          <c:orientation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spPr>
          <a:ln w="6480">
            <a:noFill/>
          </a:ln>
        </c:spPr>
        <c:txPr>
          <a:bodyPr/>
          <a:p>
            <a:pPr>
              <a:defRPr sz="1197" b="0" u="none" strike="noStrike" smtId="4294967295">
                <a:solidFill>
                  <a:srgbClr val="595959"/>
                </a:solidFill>
                <a:latin typeface="Arial"/>
                <a:ea typeface="DejaVu Sans"/>
              </a:defRPr>
            </a:pPr>
            <a:endParaRPr sz="1197" b="0" u="none" strike="noStrike" smtId="4294967295">
              <a:solidFill>
                <a:srgbClr val="595959"/>
              </a:solidFill>
              <a:latin typeface="Arial"/>
              <a:ea typeface="DejaVu Sans"/>
            </a:endParaRPr>
          </a:p>
        </c:txPr>
        <c:crossAx val="72430781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  <c:externalData r:id="rId1"/>
</c:chartSpace>
</file>

<file path=ppt/drawing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jpeg" /></Relationships>
</file>

<file path=ppt/drawings/_rels/drawing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jpeg" /></Relationships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0.72926</cdr:x>
      <cdr:y>0.6062</cdr:y>
    </cdr:from>
    <cdr:to>
      <cdr:x>0.95518</cdr:x>
      <cdr:y>0.92222</cdr:y>
    </cdr:to>
    <cdr:pic>
      <cdr:nvPicPr>
        <cdr:cNvPr id="291" name="Рисунок 2"/>
        <cdr:cNvPicPr/>
      </cdr:nvPicPr>
      <cdr:blipFill>
        <a:blip r:embed="rId1"/>
        <a:stretch>
          <a:fillRect/>
        </a:stretch>
      </cdr:blipFill>
      <cdr:spPr>
        <a:xfrm>
          <a:off x="6267704" y="3857498"/>
          <a:ext cx="1941703" cy="2010918"/>
        </a:xfrm>
        <a:prstGeom prst="rect">
          <a:avLst/>
        </a:prstGeom>
        <a:noFill/>
        <a:ln w="0">
          <a:noFill/>
        </a:ln>
      </cdr:spPr>
    </cdr:pic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</cdr:x>
      <cdr:y>0</cdr:y>
    </cdr:from>
    <cdr:to>
      <cdr:x>0.94156</cdr:x>
      <cdr:y>0.89661</cdr:y>
    </cdr:to>
    <cdr:pic>
      <cdr:nvPicPr>
        <cdr:cNvPr id="307" name="chart"/>
        <cdr:cNvPicPr/>
      </cdr:nvPicPr>
      <cdr:blipFill>
        <a:blip r:embed="rId1"/>
        <a:stretch>
          <a:fillRect/>
        </a:stretch>
      </cdr:blipFill>
      <cdr:spPr>
        <a:xfrm>
          <a:off x="0" y="0"/>
          <a:ext cx="2969641" cy="1770126"/>
        </a:xfrm>
        <a:prstGeom prst="rect">
          <a:avLst/>
        </a:prstGeom>
        <a:noFill/>
        <a:ln w="0">
          <a:noFill/>
        </a:ln>
      </cdr:spPr>
    </cdr:pic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 idx="52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hdr" idx="5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dt" idx="4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ftr" idx="5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sldNum" idx="5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2F10DCE-953E-4F39-8018-64CE120E643A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920880" y="746280"/>
            <a:ext cx="4961880" cy="372024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 idx="53"/>
          </p:nvPr>
        </p:nvSpPr>
        <p:spPr>
          <a:xfrm>
            <a:off x="680760" y="4722120"/>
            <a:ext cx="5439960" cy="44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sldNum" idx="52"/>
          </p:nvPr>
        </p:nvSpPr>
        <p:spPr>
          <a:xfrm>
            <a:off x="3856680" y="9442080"/>
            <a:ext cx="2943000" cy="48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5840">
              <a:lnSpc>
                <a:spcPct val="100000"/>
              </a:lnSpc>
              <a:buNone/>
              <a:tabLst>
                <a:tab pos="0"/>
              </a:tabLst>
              <a:defRPr lang="ru-RU" sz="12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5840">
              <a:lnSpc>
                <a:spcPct val="100000"/>
              </a:lnSpc>
              <a:buNone/>
              <a:tabLst>
                <a:tab pos="0"/>
              </a:tabLst>
            </a:pPr>
            <a:fld id="{2685EC42-95D1-48B3-8E9B-5C5829FC84D1}" type="slidenum">
              <a:rPr lang="ru-RU" sz="1200" b="0" u="none" strike="noStrike">
                <a:solidFill>
                  <a:srgbClr val="000000"/>
                </a:solidFill>
                <a:uFillTx/>
                <a:latin typeface="+mn-lt"/>
                <a:ea typeface="+mn-ea"/>
              </a:rPr>
              <a:t>4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 idx="4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E4B741-6E10-4DD0-BB76-A0C2769126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idx="40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idx="41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419B4F9D-BC07-4194-AA08-DF4C46F3AF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Обычный 9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8C8D8FC3-3950-475B-B785-0DFAACB609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Обычный 10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2A0319F6-5AA1-40F2-BD8A-9B60644FA4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Обычный 5_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idx="49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idx="50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5DF66577-3F37-4EB0-9B3F-BB82AFC570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5F970B-B82E-48E2-AD47-F800C10750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51CC02A-1C0E-4C9F-9571-E776FA6BC9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7DBDC79-EEC7-4BA8-BA2D-ED3350127C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idx="25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idx="26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69F9905-BB3C-407A-AC86-37BB328560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Обычный 6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C4C9896-B97E-4262-9453-6DB81FDB44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Обычный 7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idx="3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idx="3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664CD15-3B36-4CA1-AB2A-3986E6226A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Обычный 7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F30BCBF-1C95-486C-8337-C825FABC9A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Обычный 8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 idx="37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44577EA-10DF-4A90-B4D1-904E65856A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10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11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12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3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" Target="../theme/theme14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15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16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Rounded Rectangle 13" hidden="1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0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7" name="Rounded Rectangle 15"/>
          <p:cNvSpPr/>
          <p:nvPr/>
        </p:nvSpPr>
        <p:spPr>
          <a:xfrm>
            <a:off x="228600" y="228600"/>
            <a:ext cx="8688600" cy="602784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211680" y="5353920"/>
            <a:ext cx="8716320" cy="1324440"/>
            <a:chOff x="211680" y="5353920"/>
            <a:chExt cx="8716320" cy="1324440"/>
          </a:xfrm>
        </p:grpSpPr>
        <p:sp>
          <p:nvSpPr>
            <p:cNvPr id="9" name="Freeform 14"/>
            <p:cNvSpPr/>
            <p:nvPr/>
          </p:nvSpPr>
          <p:spPr>
            <a:xfrm>
              <a:off x="6054840" y="5499360"/>
              <a:ext cx="2872800" cy="707760"/>
            </a:xfrm>
            <a:custGeom>
              <a:gdLst>
                <a:gd name="textAreaLeft" fmla="*/ 0 w 2872800"/>
                <a:gd name="textAreaRight" fmla="*/ 2880000 w 2872800"/>
                <a:gd name="textAreaTop" fmla="*/ 0 h 707760"/>
                <a:gd name="textAreaBottom" fmla="*/ 714960 h 70776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2622240" y="5370840"/>
              <a:ext cx="5544360" cy="844200"/>
            </a:xfrm>
            <a:custGeom>
              <a:gdLst>
                <a:gd name="textAreaLeft" fmla="*/ 0 w 5544360"/>
                <a:gd name="textAreaRight" fmla="*/ 5551560 w 5544360"/>
                <a:gd name="textAreaTop" fmla="*/ 0 h 844200"/>
                <a:gd name="textAreaBottom" fmla="*/ 851400 h 84420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" name="Freeform 22"/>
            <p:cNvSpPr/>
            <p:nvPr/>
          </p:nvSpPr>
          <p:spPr>
            <a:xfrm>
              <a:off x="2832120" y="5383080"/>
              <a:ext cx="5467680" cy="768240"/>
            </a:xfrm>
            <a:custGeom>
              <a:gdLst>
                <a:gd name="textAreaLeft" fmla="*/ 0 w 5467680"/>
                <a:gd name="textAreaRight" fmla="*/ 5474880 w 5467680"/>
                <a:gd name="textAreaTop" fmla="*/ 0 h 768240"/>
                <a:gd name="textAreaBottom" fmla="*/ 775440 h 76824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" name="Freeform 26"/>
            <p:cNvSpPr/>
            <p:nvPr/>
          </p:nvSpPr>
          <p:spPr>
            <a:xfrm>
              <a:off x="5616360" y="5369760"/>
              <a:ext cx="3305160" cy="645120"/>
            </a:xfrm>
            <a:custGeom>
              <a:gdLst>
                <a:gd name="textAreaLeft" fmla="*/ 0 w 3305160"/>
                <a:gd name="textAreaRight" fmla="*/ 3312360 w 3305160"/>
                <a:gd name="textAreaTop" fmla="*/ 0 h 645120"/>
                <a:gd name="textAreaBottom" fmla="*/ 652320 h 64512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3" name="Freeform 10"/>
            <p:cNvSpPr/>
            <p:nvPr/>
          </p:nvSpPr>
          <p:spPr>
            <a:xfrm>
              <a:off x="211680" y="5353920"/>
              <a:ext cx="8716320" cy="1324440"/>
            </a:xfrm>
            <a:custGeom>
              <a:gdLst>
                <a:gd name="textAreaLeft" fmla="*/ 0 w 8716320"/>
                <a:gd name="textAreaRight" fmla="*/ 8723520 w 8716320"/>
                <a:gd name="textAreaTop" fmla="*/ 0 h 1324440"/>
                <a:gd name="textAreaBottom" fmla="*/ 1331640 h 13244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1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2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0D480964-C928-4BBD-A04B-8AA257697134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19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3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 idx="4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37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38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39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40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41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42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 idx="31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 idx="32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ftr" idx="28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sldNum" idx="29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17CC8BA9-AC42-4115-87D3-A3608345D144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dt" idx="30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iming/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2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53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54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55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56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57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58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59" name="PlaceHolder 1"/>
          <p:cNvSpPr>
            <a:spLocks noGrp="1"/>
          </p:cNvSpPr>
          <p:nvPr>
            <p:ph type="ftr" idx="31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32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6AEF6753-FFD3-45BF-8760-B33ADFC82CEC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 idx="33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 idx="34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iming/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65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66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67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68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69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70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ftr" idx="34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35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C9FE8DC4-181C-41D6-9EE1-AEAF7B502D75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1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dt" idx="36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 idx="37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/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7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8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8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8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8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8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 idx="40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 idx="41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ftr" idx="37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sldNum" idx="38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0E1B9C06-BC93-403C-8845-3FDAFE554B1E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dt" idx="39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iming/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95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96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97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98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99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00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01" name="PlaceHolder 1"/>
          <p:cNvSpPr>
            <a:spLocks noGrp="1"/>
          </p:cNvSpPr>
          <p:nvPr>
            <p:ph type="ftr" idx="40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 idx="41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9B665ADD-DD25-4537-BB7B-EDC9350A95B3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dt" idx="42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 idx="43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/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07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08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09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10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11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12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13" name="PlaceHolder 1"/>
          <p:cNvSpPr>
            <a:spLocks noGrp="1"/>
          </p:cNvSpPr>
          <p:nvPr>
            <p:ph type="ftr" idx="43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Num" idx="44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710FFE0F-4700-41AA-AD87-865DAE72C16B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dt" idx="45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 idx="46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/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1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2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2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2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2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2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 idx="49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 idx="50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ftr" idx="46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sldNum" idx="47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D680BB69-F0D3-49EB-A975-6BF642CE7356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dt" idx="48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23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4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5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27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28" name="PlaceHolder 1"/>
          <p:cNvSpPr>
            <a:spLocks noGrp="1"/>
          </p:cNvSpPr>
          <p:nvPr>
            <p:ph type="ftr" idx="4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5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0F357F79-F765-48D0-9439-78928193B5E3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1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6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 idx="7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iming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34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35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6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7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38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39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7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8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2DA86D09-166F-4175-AA4C-64FFA15478C5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1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9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47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48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49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50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51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52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 idx="13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 idx="14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0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1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8E398291-C862-4465-A713-732FC2E2EAED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dt" idx="12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63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64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65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66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67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68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 idx="16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 idx="17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ftr" idx="13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sldNum" idx="14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ECD0C99B-C8A8-4883-9178-B98E0D3112DD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dt" idx="15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7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8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8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8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8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8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16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17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592D8B4A-97FD-4DDD-B8F9-4118B361608E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1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 idx="18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92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93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94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95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96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97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98" name="PlaceHolder 1"/>
          <p:cNvSpPr>
            <a:spLocks noGrp="1"/>
          </p:cNvSpPr>
          <p:nvPr>
            <p:ph type="ftr" idx="19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ldNum" idx="20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A478CBA4-CF0D-4BB4-BEC5-26A9B36B67DB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1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21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 idx="22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iming/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09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10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1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2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13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14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 idx="25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 idx="26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ftr" idx="22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sldNum" idx="23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138DADC9-3F9D-4D54-B995-359DCA3E96C9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dt" idx="24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/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" name="Rounded Rectangle 13"/>
          <p:cNvSpPr/>
          <p:nvPr/>
        </p:nvSpPr>
        <p:spPr>
          <a:xfrm>
            <a:off x="228600" y="228600"/>
            <a:ext cx="8688600" cy="246168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ndara"/>
              <a:ea typeface="DejaVu Sans"/>
            </a:endParaRPr>
          </a:p>
        </p:txBody>
      </p:sp>
      <p:grpSp>
        <p:nvGrpSpPr>
          <p:cNvPr id="125" name="Group 15"/>
          <p:cNvGrpSpPr/>
          <p:nvPr/>
        </p:nvGrpSpPr>
        <p:grpSpPr>
          <a:xfrm>
            <a:off x="211680" y="1679400"/>
            <a:ext cx="8716320" cy="1322640"/>
            <a:chOff x="211680" y="1679400"/>
            <a:chExt cx="8716320" cy="1322640"/>
          </a:xfrm>
        </p:grpSpPr>
        <p:sp>
          <p:nvSpPr>
            <p:cNvPr id="126" name="Freeform 14"/>
            <p:cNvSpPr/>
            <p:nvPr/>
          </p:nvSpPr>
          <p:spPr>
            <a:xfrm>
              <a:off x="6047280" y="1824480"/>
              <a:ext cx="2869200" cy="706680"/>
            </a:xfrm>
            <a:custGeom>
              <a:gdLst>
                <a:gd name="textAreaLeft" fmla="*/ 0 w 2869200"/>
                <a:gd name="textAreaRight" fmla="*/ 2876400 w 2869200"/>
                <a:gd name="textAreaTop" fmla="*/ 0 h 706680"/>
                <a:gd name="textAreaBottom" fmla="*/ 713880 h 706680"/>
              </a:gd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7" name="Freeform 18"/>
            <p:cNvSpPr/>
            <p:nvPr/>
          </p:nvSpPr>
          <p:spPr>
            <a:xfrm>
              <a:off x="2619360" y="1696320"/>
              <a:ext cx="5537160" cy="842760"/>
            </a:xfrm>
            <a:custGeom>
              <a:gdLst>
                <a:gd name="textAreaLeft" fmla="*/ 0 w 5537160"/>
                <a:gd name="textAreaRight" fmla="*/ 5544360 w 5537160"/>
                <a:gd name="textAreaTop" fmla="*/ 0 h 842760"/>
                <a:gd name="textAreaBottom" fmla="*/ 849960 h 842760"/>
              </a:gd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8" name="Freeform 22"/>
            <p:cNvSpPr/>
            <p:nvPr/>
          </p:nvSpPr>
          <p:spPr>
            <a:xfrm>
              <a:off x="2828880" y="1708560"/>
              <a:ext cx="5460840" cy="767160"/>
            </a:xfrm>
            <a:custGeom>
              <a:gdLst>
                <a:gd name="textAreaLeft" fmla="*/ 0 w 5460840"/>
                <a:gd name="textAreaRight" fmla="*/ 5468040 w 5460840"/>
                <a:gd name="textAreaTop" fmla="*/ 0 h 767160"/>
                <a:gd name="textAreaBottom" fmla="*/ 774360 h 767160"/>
              </a:gd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>
          <p:nvSpPr>
            <p:cNvPr id="129" name="Freeform 26"/>
            <p:cNvSpPr/>
            <p:nvPr/>
          </p:nvSpPr>
          <p:spPr>
            <a:xfrm>
              <a:off x="5609520" y="1694880"/>
              <a:ext cx="3300840" cy="644400"/>
            </a:xfrm>
            <a:custGeom>
              <a:gdLst>
                <a:gd name="textAreaLeft" fmla="*/ 0 w 3300840"/>
                <a:gd name="textAreaRight" fmla="*/ 3308040 w 3300840"/>
                <a:gd name="textAreaTop" fmla="*/ 0 h 644400"/>
                <a:gd name="textAreaBottom" fmla="*/ 651600 h 644400"/>
              </a:gd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  <p:sp useBgFill="1">
          <p:nvSpPr>
            <p:cNvPr id="130" name="Freeform 10"/>
            <p:cNvSpPr/>
            <p:nvPr/>
          </p:nvSpPr>
          <p:spPr>
            <a:xfrm>
              <a:off x="211680" y="1679400"/>
              <a:ext cx="8716320" cy="1322640"/>
            </a:xfrm>
            <a:custGeom>
              <a:gdLst>
                <a:gd name="textAreaLeft" fmla="*/ 0 w 8716320"/>
                <a:gd name="textAreaRight" fmla="*/ 8723520 w 8716320"/>
                <a:gd name="textAreaTop" fmla="*/ 0 h 1322640"/>
                <a:gd name="textAreaBottom" fmla="*/ 1329840 h 1322640"/>
              </a:gd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5000" rIns="90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uFillTx/>
                <a:latin typeface="Candara"/>
                <a:ea typeface="DejaVu Sans"/>
              </a:endParaRPr>
            </a:p>
          </p:txBody>
        </p:sp>
      </p:grpSp>
      <p:sp>
        <p:nvSpPr>
          <p:cNvPr id="131" name="PlaceHolder 1"/>
          <p:cNvSpPr>
            <a:spLocks noGrp="1"/>
          </p:cNvSpPr>
          <p:nvPr>
            <p:ph type="ftr" idx="25"/>
          </p:nvPr>
        </p:nvSpPr>
        <p:spPr>
          <a:xfrm>
            <a:off x="19368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26"/>
          </p:nvPr>
        </p:nvSpPr>
        <p:spPr>
          <a:xfrm>
            <a:off x="3990960" y="6250320"/>
            <a:ext cx="115452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/>
              </a:tabLst>
              <a:def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fld id="{EE39D391-9A0C-4CBA-9D41-0838241C050A}" type="slidenum">
              <a:rPr lang="ru-RU" sz="1000" b="0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&lt;номер&gt;</a:t>
            </a:fld>
            <a:endParaRPr lang="ru-RU" sz="10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dt" idx="27"/>
          </p:nvPr>
        </p:nvSpPr>
        <p:spPr>
          <a:xfrm>
            <a:off x="5163840" y="6250320"/>
            <a:ext cx="3779640" cy="3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 idx="28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/>
    <p:bodyStyle/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0.jpeg" /><Relationship Id="rId3" Type="http://schemas.openxmlformats.org/officeDocument/2006/relationships/hyperlink" Target="https://me.sferum.ru/?p=messages&amp;peerId=-226134476" TargetMode="External" /><Relationship Id="rId4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chart" Target="../charts/chart4.xml" /><Relationship Id="rId3" Type="http://schemas.openxmlformats.org/officeDocument/2006/relationships/chart" Target="../charts/char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chart" Target="../charts/chart1.xml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22520" y="836640"/>
            <a:ext cx="7765200" cy="22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3600" b="1" u="none" strike="noStrike">
                <a:solidFill>
                  <a:schemeClr val="accent2">
                    <a:lumMod val="50000"/>
                  </a:schemeClr>
                </a:solidFill>
                <a:uFillTx/>
                <a:latin typeface="Candara"/>
                <a:ea typeface="DejaVu Sans"/>
              </a:rPr>
              <a:t>Снижение бюрократической нагрузки педагогов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4140000" y="4149000"/>
            <a:ext cx="4673160" cy="172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/>
              </a:tabLst>
            </a:pPr>
            <a:r>
              <a:rPr lang="ru-RU" sz="2000" b="1" u="none" strike="noStrike">
                <a:solidFill>
                  <a:srgbClr val="052E65"/>
                </a:solidFill>
                <a:uFillTx/>
                <a:latin typeface="Times New Roman"/>
                <a:ea typeface="DejaVu Sans"/>
              </a:rPr>
              <a:t> отдел по контролю,  надзору, лицензированию и аккредитации  в сфере образования министерства образования Приморского края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231120" y="190080"/>
            <a:ext cx="8227080" cy="12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Доля педагогов занимающихся административной работой более 30% рабочего времени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2" name="Рисунок 1735"/>
          <p:cNvPicPr/>
          <p:nvPr/>
        </p:nvPicPr>
        <p:blipFill>
          <a:blip r:embed="rId2"/>
          <a:srcRect l="18591" t="9090" r="7810" b="4739"/>
          <a:stretch>
            <a:fillRect/>
          </a:stretch>
        </p:blipFill>
        <p:spPr>
          <a:xfrm>
            <a:off x="720000" y="1440000"/>
            <a:ext cx="7938720" cy="5227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3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00" y="1930320"/>
            <a:ext cx="5713200" cy="451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2200" b="1" i="1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Направление адресных рекомендаций</a:t>
            </a: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1640" y="3429000"/>
            <a:ext cx="4069080" cy="28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Арсеньевский городской округ - 73,1%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Артемовский городской округ - 79,5%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Владивостокский городской округ - 62,5%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Дальнереченский муниципальный район - 61,5%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Находкинский городской округ - 60%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Хорольский муниципальный округ - 85,7%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Чугуевский муниципальный округ - 63,6%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Шкотовский муниципальный район - 62,5%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pos="0"/>
              </a:tabLst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080" cy="12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Социологический опрос  </a:t>
            </a:r>
            <a:br>
              <a:rPr sz="2800"/>
            </a:br>
            <a:r>
              <a:rPr lang="ru-RU" sz="24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(Приморский НИЦ социологии и гражданских инициатив)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7" name="Рисунок 1739"/>
          <p:cNvPicPr/>
          <p:nvPr/>
        </p:nvPicPr>
        <p:blipFill>
          <a:blip r:embed="rId2"/>
          <a:srcRect l="42992" t="12898" r="29244" b="13447"/>
          <a:stretch>
            <a:fillRect/>
          </a:stretch>
        </p:blipFill>
        <p:spPr>
          <a:xfrm>
            <a:off x="2633400" y="1728360"/>
            <a:ext cx="4186440" cy="4991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447480"/>
            <a:ext cx="8228520" cy="106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/>
              </a:tabLst>
            </a:pPr>
            <a:r>
              <a:rPr lang="ru-RU" sz="22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Результаты по выявлению излишней документации возложенной на педагогов Приморского края</a:t>
            </a:r>
            <a:endParaRPr lang="ru-RU" sz="2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89" name="Объект 9"/>
          <p:cNvGraphicFramePr/>
          <p:nvPr/>
        </p:nvGraphicFramePr>
        <p:xfrm>
          <a:off x="457200" y="1604880"/>
          <a:ext cx="8228520" cy="487728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90" name="Объект 8"/>
          <p:cNvGraphicFramePr/>
          <p:nvPr/>
        </p:nvGraphicFramePr>
        <p:xfrm>
          <a:off x="265320" y="274320"/>
          <a:ext cx="8594640" cy="636336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0" y="2503440"/>
            <a:ext cx="2813040" cy="3973680"/>
          </a:xfrm>
          <a:prstGeom prst="rect">
            <a:avLst/>
          </a:prstGeom>
          <a:noFill/>
          <a:ln w="0">
            <a:noFill/>
          </a:ln>
          <a:effectLst>
            <a:outerShdw blurRad="291960" dist="138479" dir="2700000" rotWithShape="0">
              <a:srgbClr val="333333">
                <a:alpha val="65000"/>
              </a:srgbClr>
            </a:outerShdw>
          </a:effectLst>
        </p:spPr>
      </p:pic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5640" cy="12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44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Комментарий Роспотребнадзора</a:t>
            </a:r>
            <a:endParaRPr lang="ru-RU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624200" y="1602720"/>
            <a:ext cx="4012200" cy="397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algn="ctr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НЕ ТРЕБУЕТСЯ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Прямоугольник 1752"/>
          <p:cNvSpPr/>
          <p:nvPr/>
        </p:nvSpPr>
        <p:spPr>
          <a:xfrm>
            <a:off x="4680000" y="1800000"/>
            <a:ext cx="3956400" cy="37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утреннего фильтра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кварцевания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проветривания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карантина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обработки игрушек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423D67"/>
                </a:solidFill>
                <a:uFillTx/>
                <a:latin typeface="Calibri"/>
                <a:ea typeface="DejaVu Sans"/>
              </a:rPr>
              <a:t>Журнал учета бактерицидных ламп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" name="Rectangle 3"/>
          <p:cNvSpPr/>
          <p:nvPr/>
        </p:nvSpPr>
        <p:spPr>
          <a:xfrm>
            <a:off x="577440" y="394920"/>
            <a:ext cx="8341200" cy="9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Функционирование сервиса 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«Помощник Рособрнадзора» (чат-бот)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Rectangle 5"/>
          <p:cNvSpPr/>
          <p:nvPr/>
        </p:nvSpPr>
        <p:spPr>
          <a:xfrm>
            <a:off x="902160" y="2767680"/>
            <a:ext cx="91389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8" name="Стрелка вправо 6"/>
          <p:cNvSpPr/>
          <p:nvPr/>
        </p:nvSpPr>
        <p:spPr>
          <a:xfrm>
            <a:off x="2924280" y="3237120"/>
            <a:ext cx="504000" cy="30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600">
            <a:solidFill>
              <a:srgbClr val="31B6F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9" name="Прямоугольник 3"/>
          <p:cNvSpPr/>
          <p:nvPr/>
        </p:nvSpPr>
        <p:spPr>
          <a:xfrm>
            <a:off x="2564640" y="5182920"/>
            <a:ext cx="3451680" cy="1370520"/>
          </a:xfrm>
          <a:prstGeom prst="rect">
            <a:avLst/>
          </a:prstGeom>
          <a:noFill/>
          <a:ln w="12700">
            <a:solidFill>
              <a:srgbClr val="2862A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1" u="none" strike="noStrike">
                <a:solidFill>
                  <a:srgbClr val="2A6099"/>
                </a:solidFill>
                <a:uFillTx/>
                <a:latin typeface="Times New Roman"/>
                <a:ea typeface="DejaVu Sans"/>
              </a:rPr>
              <a:t>Телефон горячей линии министерства образования Приморского края по вопросам, связанным с документационной нагрузкой на педагогов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1" u="none" strike="noStrike">
                <a:solidFill>
                  <a:srgbClr val="2A6099"/>
                </a:solidFill>
                <a:uFillTx/>
                <a:latin typeface="Times New Roman"/>
                <a:ea typeface="DejaVu Sans"/>
              </a:rPr>
              <a:t>8 (423)245 98 19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Прямоугольник 1"/>
          <p:cNvSpPr/>
          <p:nvPr/>
        </p:nvSpPr>
        <p:spPr>
          <a:xfrm>
            <a:off x="274320" y="1533240"/>
            <a:ext cx="84301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Times New Roman"/>
                <a:ea typeface="Source Han Sans CN Regular"/>
              </a:rPr>
              <a:t>Есть вопросы по бюрократической нагрузке на педагогического работника?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/>
              </a:tabLst>
            </a:pPr>
            <a:r>
              <a:rPr lang="ru-RU" sz="1800" b="1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Получите оперативный ответ в чат-боте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Прямоугольник 2"/>
          <p:cNvSpPr/>
          <p:nvPr/>
        </p:nvSpPr>
        <p:spPr>
          <a:xfrm>
            <a:off x="790920" y="3168720"/>
            <a:ext cx="222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800" b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Пройти по </a:t>
            </a:r>
            <a:r>
              <a:rPr lang="en-US" sz="1800" b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QR-</a:t>
            </a:r>
            <a:r>
              <a:rPr lang="ru-RU" sz="1800" b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коду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2" name="Изображение9"/>
          <p:cNvPicPr/>
          <p:nvPr/>
        </p:nvPicPr>
        <p:blipFill>
          <a:blip r:embed="rId2"/>
          <a:srcRect l="43309" t="38588" r="41512" b="35326"/>
          <a:stretch>
            <a:fillRect/>
          </a:stretch>
        </p:blipFill>
        <p:spPr>
          <a:xfrm>
            <a:off x="3456360" y="2826720"/>
            <a:ext cx="1297800" cy="13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Прямоугольник 4"/>
          <p:cNvSpPr/>
          <p:nvPr/>
        </p:nvSpPr>
        <p:spPr>
          <a:xfrm>
            <a:off x="779040" y="3750840"/>
            <a:ext cx="4138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</a:rPr>
              <a:t>Пройти по ссылке: </a:t>
            </a:r>
            <a:r>
              <a:rPr lang="en-US" sz="1800" b="0" u="sng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  <a:hlinkClick r:id="rId3"/>
              </a:rPr>
              <a:t>ttps://me.sferum.ru/?p=messages&amp;peerId=-226134476</a:t>
            </a:r>
            <a:r>
              <a:rPr lang="ru-RU" sz="1800" b="0" u="none" strike="noStrike">
                <a:solidFill>
                  <a:schemeClr val="dk2">
                    <a:lumMod val="75000"/>
                  </a:schemeClr>
                </a:solidFill>
                <a:uFillTx/>
                <a:latin typeface="Times New Roman"/>
                <a:ea typeface="DejaVu Sans"/>
              </a:rPr>
              <a:t>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4" name="Объект 4"/>
          <p:cNvPicPr/>
          <p:nvPr/>
        </p:nvPicPr>
        <p:blipFill>
          <a:blip r:embed="rId4"/>
          <a:srcRect l="2319" t="11570"/>
          <a:stretch>
            <a:fillRect/>
          </a:stretch>
        </p:blipFill>
        <p:spPr>
          <a:xfrm>
            <a:off x="5170320" y="2737440"/>
            <a:ext cx="3790440" cy="1929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5" name="Прямоугольник 1"/>
          <p:cNvSpPr/>
          <p:nvPr/>
        </p:nvSpPr>
        <p:spPr>
          <a:xfrm>
            <a:off x="539640" y="283320"/>
            <a:ext cx="860364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Количество обращений от педагогов </a:t>
            </a:r>
            <a:br>
              <a:rPr sz="2800"/>
            </a:b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Приморского края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06" name="Диаграмма 13"/>
          <p:cNvGraphicFramePr/>
          <p:nvPr/>
        </p:nvGraphicFramePr>
        <p:xfrm>
          <a:off x="6172200" y="2670120"/>
          <a:ext cx="3153960" cy="19742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08" name="Диаграмма 5"/>
          <p:cNvGraphicFramePr/>
          <p:nvPr/>
        </p:nvGraphicFramePr>
        <p:xfrm>
          <a:off x="1103400" y="2187000"/>
          <a:ext cx="5406480" cy="429516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037880" y="578160"/>
            <a:ext cx="7629840" cy="83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Типичные вопросы, поступившие в чат-бот</a:t>
            </a:r>
            <a:br>
              <a:rPr sz="2800"/>
            </a:b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1135440" y="1816560"/>
            <a:ext cx="1991160" cy="1288800"/>
          </a:xfrm>
          <a:prstGeom prst="rect">
            <a:avLst/>
          </a:prstGeom>
          <a:gradFill rotWithShape="0">
            <a:gsLst>
              <a:gs pos="0">
                <a:srgbClr val="FBE6B3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Какую  документацию  должен вести классный руководитель, воспитатель?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776120" y="3331800"/>
            <a:ext cx="1969920" cy="1135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Что должен содержать журнал посещаемости, календарно-тематический план?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Объект 2"/>
          <p:cNvSpPr/>
          <p:nvPr/>
        </p:nvSpPr>
        <p:spPr>
          <a:xfrm>
            <a:off x="139680" y="4732200"/>
            <a:ext cx="1991160" cy="1374120"/>
          </a:xfrm>
          <a:prstGeom prst="rect">
            <a:avLst/>
          </a:prstGeom>
          <a:gradFill rotWithShape="0">
            <a:gsLst>
              <a:gs pos="0">
                <a:srgbClr val="9DE3AE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Должен ли учитель готовить </a:t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планы-конспекты, </a:t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карты уроков?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Объект 3"/>
          <p:cNvSpPr/>
          <p:nvPr/>
        </p:nvSpPr>
        <p:spPr>
          <a:xfrm>
            <a:off x="5795280" y="1816560"/>
            <a:ext cx="2312640" cy="140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Должен ли воспитатель вести журналы по проветриванию группы, питьевому режиму?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Объект 2"/>
          <p:cNvSpPr/>
          <p:nvPr/>
        </p:nvSpPr>
        <p:spPr>
          <a:xfrm>
            <a:off x="6173640" y="4834440"/>
            <a:ext cx="2065320" cy="1305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Обязан ли учитель собирать согласия с родителей и обучающихся для участия на различных платформах («Якласс» и др)?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Объект 2"/>
          <p:cNvSpPr/>
          <p:nvPr/>
        </p:nvSpPr>
        <p:spPr>
          <a:xfrm>
            <a:off x="2389320" y="3318480"/>
            <a:ext cx="1991160" cy="1161000"/>
          </a:xfrm>
          <a:prstGeom prst="rect">
            <a:avLst/>
          </a:prstGeom>
          <a:gradFill rotWithShape="0">
            <a:gsLst>
              <a:gs pos="0">
                <a:srgbClr val="9DE3AE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Правомерно ли требование предоставлять отчеты по классному руководству, работе с отстающими, проверке УУД?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139680" y="3346200"/>
            <a:ext cx="1991160" cy="1133640"/>
          </a:xfrm>
          <a:prstGeom prst="rect">
            <a:avLst/>
          </a:prstGeom>
          <a:gradFill rotWithShape="0">
            <a:gsLst>
              <a:gs pos="0">
                <a:srgbClr val="FBE6B3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Распространяется ли приказ на старшего воспитателя?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Объект 3"/>
          <p:cNvSpPr/>
          <p:nvPr/>
        </p:nvSpPr>
        <p:spPr>
          <a:xfrm>
            <a:off x="7106760" y="3346200"/>
            <a:ext cx="2003040" cy="1175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Участие учителей в федеральных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 проектах «Билет в будущее», </a:t>
            </a:r>
            <a:br>
              <a:rPr sz="1400"/>
            </a:b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«Код будущего», конкурсах, олимпиадах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Объект 2"/>
          <p:cNvSpPr/>
          <p:nvPr/>
        </p:nvSpPr>
        <p:spPr>
          <a:xfrm>
            <a:off x="2389320" y="4766400"/>
            <a:ext cx="1991160" cy="1374120"/>
          </a:xfrm>
          <a:prstGeom prst="rect">
            <a:avLst/>
          </a:prstGeom>
          <a:gradFill rotWithShape="0">
            <a:gsLst>
              <a:gs pos="0">
                <a:srgbClr val="9DE3AE"/>
              </a:gs>
              <a:gs pos="83000">
                <a:srgbClr val="A2DEFE"/>
              </a:gs>
              <a:gs pos="100000">
                <a:srgbClr val="C1E9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417"/>
              </a:spcBef>
            </a:pPr>
            <a:r>
              <a:rPr lang="ru-RU" sz="14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Должен ли воспитатель оформлять результаты педагогической диагностики?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9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38960" y="4575960"/>
            <a:ext cx="1475640" cy="1875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519120"/>
            <a:ext cx="8228520" cy="89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/>
              </a:tabLst>
            </a:pP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Функционирование сервиса </a:t>
            </a:r>
            <a:br>
              <a:rPr sz="2800"/>
            </a:br>
            <a:r>
              <a:rPr lang="ru-RU" sz="2800" b="1" u="none" strike="noStrike">
                <a:solidFill>
                  <a:schemeClr val="lt1"/>
                </a:solidFill>
                <a:uFillTx/>
                <a:latin typeface="Times New Roman"/>
                <a:ea typeface="DejaVu Sans"/>
              </a:rPr>
              <a:t>«Помощник Рособрнадзора» (чат-бот)</a:t>
            </a:r>
            <a:br>
              <a:rPr sz="2800"/>
            </a:br>
            <a:r>
              <a:rPr lang="ru-RU" sz="4400" b="0" u="none" strike="noStrike">
                <a:solidFill>
                  <a:schemeClr val="dk1"/>
                </a:solidFill>
                <a:uFillTx/>
                <a:latin typeface="Arial"/>
                <a:ea typeface="DejaVu Sans"/>
              </a:rPr>
              <a:t> </a:t>
            </a:r>
            <a:endParaRPr lang="ru-RU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952920" y="2520360"/>
            <a:ext cx="3152880" cy="249156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800" b="0" u="sng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Важно!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Работа чат-бота ориентирована на работу только по вопросам бюрократической нагрузки педагогических работников.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451400" y="2340000"/>
            <a:ext cx="42343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Сколько часов может быть у учителя при совместительстве?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Является ли перемена рабочим временем учителя?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Как создать чат с родителями в «Сферум»?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Обязаны ли педагоги обновлять справки об отсутствии судимости? 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Times New Roman"/>
                <a:ea typeface="DejaVu Sans"/>
              </a:rPr>
              <a:t>Каков порядок назначения ответственного за антитеррористическую безопасность в школе?</a:t>
            </a: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2" name="PlaceHolder 1"/>
          <p:cNvSpPr>
            <a:spLocks noGrp="1"/>
          </p:cNvSpPr>
          <p:nvPr>
            <p:ph/>
          </p:nvPr>
        </p:nvSpPr>
        <p:spPr>
          <a:xfrm>
            <a:off x="871920" y="1845000"/>
            <a:ext cx="7401240" cy="427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74320" indent="0" algn="just" defTabSz="914400">
              <a:lnSpc>
                <a:spcPct val="115000"/>
              </a:lnSpc>
              <a:spcBef>
                <a:spcPts val="479"/>
              </a:spcBef>
              <a:buNone/>
              <a:tabLst>
                <a:tab pos="0"/>
              </a:tabLst>
            </a:pPr>
            <a:r>
              <a:rPr lang="ru-RU" sz="2400" b="0" u="none" strike="noStrike">
                <a:solidFill>
                  <a:srgbClr val="073E87"/>
                </a:solidFill>
                <a:uFillTx/>
                <a:latin typeface="Times New Roman"/>
                <a:ea typeface="Calibri"/>
              </a:rPr>
              <a:t>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Прямоугольник 303"/>
          <p:cNvSpPr/>
          <p:nvPr/>
        </p:nvSpPr>
        <p:spPr>
          <a:xfrm rot="21571800">
            <a:off x="904320" y="468360"/>
            <a:ext cx="7373160" cy="11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ПОРУЧЕНИЕ ПРЕЗИДЕНТА РОССИЙСКОЙ ФЕДЕРАЦИИ ПО СНИЖЕНИЮ БЮРОКРАТИЧЕСКОЙ НАГРУЗКИ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Прямоугольник 304"/>
          <p:cNvSpPr/>
          <p:nvPr/>
        </p:nvSpPr>
        <p:spPr>
          <a:xfrm>
            <a:off x="267840" y="1940040"/>
            <a:ext cx="5213160" cy="48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Поручение Президента Российской Федерации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В.В. Путина по итогам заседания Совета при Президенте по науке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и образованию, прошедшего 6 февраля 2025 г.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A933"/>
                </a:solidFill>
                <a:uFillTx/>
                <a:latin typeface="Arial"/>
                <a:ea typeface="DejaVu Sans"/>
              </a:rPr>
              <a:t>Пр-685, п.9 г)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Рекомендовать высшим должностным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лицам субъектов Российской Федерации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реализовать комплекс дополнительных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мер по выполнению требований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законодательства об образовании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в части, касающейся снижения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бюрократической нагрузки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 педагогических работников.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Ответственные: высшие должностные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лица субъектов Российской Федерации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Срок исполнения: до 1 сентября 2025 г.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5" name="Рисунок 305"/>
          <p:cNvPicPr/>
          <p:nvPr/>
        </p:nvPicPr>
        <p:blipFill>
          <a:blip r:embed="rId2"/>
          <a:stretch>
            <a:fillRect/>
          </a:stretch>
        </p:blipFill>
        <p:spPr>
          <a:xfrm rot="21570000">
            <a:off x="5309640" y="3315960"/>
            <a:ext cx="3559320" cy="1865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3" name="TextBox 1"/>
          <p:cNvSpPr/>
          <p:nvPr/>
        </p:nvSpPr>
        <p:spPr>
          <a:xfrm>
            <a:off x="676800" y="428040"/>
            <a:ext cx="7785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/>
              </a:tabLst>
            </a:pP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РЕКОМЕНДУЕМЫЙ ПЕРЕЧЕНЬ МЕРОПРИЯТИЙ ПО СНИЖЕНИЮ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ДОКУМЕНТАЦИОННОЙ НАГРУЗКИ ПЕДАГОГИЧЕСКИХ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РАБОТНИКОВ ОБЩЕОБРАЗОВАТЕЛЬНОЙ ОРГАНИЗАЦИИ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Rectangle 2"/>
          <p:cNvSpPr/>
          <p:nvPr/>
        </p:nvSpPr>
        <p:spPr>
          <a:xfrm>
            <a:off x="0" y="0"/>
            <a:ext cx="91389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25" name="Изображение2 Копия 1"/>
          <p:cNvPicPr/>
          <p:nvPr/>
        </p:nvPicPr>
        <p:blipFill>
          <a:blip r:embed="rId2"/>
          <a:stretch>
            <a:fillRect/>
          </a:stretch>
        </p:blipFill>
        <p:spPr>
          <a:xfrm>
            <a:off x="438840" y="2476080"/>
            <a:ext cx="2546280" cy="262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Rectangle 3"/>
          <p:cNvSpPr/>
          <p:nvPr/>
        </p:nvSpPr>
        <p:spPr>
          <a:xfrm>
            <a:off x="3182040" y="2051280"/>
            <a:ext cx="5124600" cy="35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1" i="1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I.  Анализ нормативных правовых актов, связанных с трудовой деятельностью учителя (классного руководителя)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1. Проанализировать и актуализировать нормативные</a:t>
            </a:r>
            <a:r>
              <a:rPr lang="ru-RU" sz="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правовые акты школы, в том числе локальные акты и</a:t>
            </a:r>
            <a:r>
              <a:rPr lang="ru-RU" sz="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должностные инструкции.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2. Внести изменения в трудовые договоры (служебные</a:t>
            </a:r>
            <a:r>
              <a:rPr lang="ru-RU" sz="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контракты) в части перечня документации, заполняемой учителями.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3.Внести изменения в должностные инструкции*с учетом требований законодательства.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4. Актуализировать номенклатуру дел образовательной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организации с целью исключения избыточной документации и излишней отчетности.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5. Разработать план по снижению бюрократической нагрузки на 2026 год.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6. Обеспечить создание специального раздела на сайте ОО.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Прямоугольник 8"/>
          <p:cNvSpPr/>
          <p:nvPr/>
        </p:nvSpPr>
        <p:spPr>
          <a:xfrm>
            <a:off x="1334880" y="5421240"/>
            <a:ext cx="6971760" cy="6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/>
              </a:tabLst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/>
              </a:tabLst>
            </a:pPr>
            <a:r>
              <a:rPr lang="ru-RU" sz="8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Справочно: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/>
              </a:tabLst>
            </a:pPr>
            <a:r>
              <a:rPr lang="ru-RU" sz="800" b="0" u="none" strike="noStrike">
                <a:solidFill>
                  <a:srgbClr val="000000"/>
                </a:solidFill>
                <a:uFillTx/>
                <a:latin typeface="Times New Roman"/>
                <a:ea typeface="Source Han Sans CN Regular"/>
              </a:rPr>
              <a:t>* Примерные формы должностных инструкций учителя и учителя, осуществляющего функции классного руководителя,  утверждены приказом министерства об разработки образования Приморского края.</a:t>
            </a:r>
            <a:endParaRPr lang="ru-RU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8" name="TextBox 3"/>
          <p:cNvSpPr/>
          <p:nvPr/>
        </p:nvSpPr>
        <p:spPr>
          <a:xfrm>
            <a:off x="676800" y="428040"/>
            <a:ext cx="7785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/>
              </a:tabLst>
            </a:pP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РЕКОМЕНДУЕМЫЙ ПЕРЕЧЕНЬ МЕРОПРИЯТИЙ ПО СНИЖЕНИЮ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ДОКУМЕНТАЦИОННОЙ НАГРУЗКИ ПЕДАГОГИЧЕСКИХ</a:t>
            </a:r>
            <a:r>
              <a:rPr lang="ru-RU" sz="1800" b="0" u="none" strike="noStrike">
                <a:solidFill>
                  <a:srgbClr val="000000"/>
                </a:solidFill>
                <a:uFillTx/>
                <a:latin typeface="PT Astra Serif"/>
                <a:ea typeface="Source Han Sans CN Regular"/>
              </a:rPr>
              <a:t> </a:t>
            </a:r>
            <a:r>
              <a:rPr lang="ru-RU" sz="1800" b="1" i="1" u="none" strike="noStrike">
                <a:solidFill>
                  <a:srgbClr val="2A6099"/>
                </a:solidFill>
                <a:uFillTx/>
                <a:latin typeface="Times New Roman"/>
                <a:ea typeface="Source Han Sans CN Regular"/>
              </a:rPr>
              <a:t>РАБОТНИКОВ ОБЩЕОБРАЗОВАТЕЛЬНОЙ ОРГАНИЗАЦИИ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329" name="Таблица 6"/>
          <p:cNvGraphicFramePr>
            <a:graphicFrameLocks noGrp="1"/>
          </p:cNvGraphicFramePr>
          <p:nvPr/>
        </p:nvGraphicFramePr>
        <p:xfrm>
          <a:off x="3200400" y="2230920"/>
          <a:ext cx="5646600" cy="3718561"/>
        </p:xfrm>
        <a:graphic>
          <a:graphicData uri="http://schemas.openxmlformats.org/drawingml/2006/table">
            <a:tbl>
              <a:tblPr/>
              <a:tblGrid>
                <a:gridCol w="208280"/>
                <a:gridCol w="5438520"/>
              </a:tblGrid>
              <a:tr h="3200400">
                <a:tc>
                  <a:txBody>
                    <a:bodyPr vert="horz" wrap="square" anchor="t">
                      <a:noAutofit/>
                    </a:bodyPr>
                    <a:lstStyle/>
                    <a:p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PT Astra Serif"/>
                        <a:ea typeface="Source Han Sans CN Regular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 anchor="t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II. Организационно-управленческие механизмы регулирования документационной нагрузки педагогических работников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1.  Исключить поручения учителям, не связанные с исполнением их непосредственных обязанностей.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2. Исключить проведение мониторингов школы, требующих привлечения учителей (классных руководителей).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3. Определить ответственных лиц за подготовку отчетной документации и работой с поступающими в образовательную организацию запросами.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4. Предусмотреть (при необходимости) возможность выполнения дополнительной работы педагогическим работником по другой должности за отдельную плату (на условиях привлечения к трудовой деятельности по совмещению или совместительству).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5. Исключить дублирование информации на электронном и бумажном носителе.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pos="0"/>
                        </a:tabLst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6. Использовать информационные технологии для сбора отчетных данных</a:t>
                      </a:r>
                      <a:r>
                        <a:rPr lang="ru-RU" sz="1400" b="0" u="none" strike="noStrike">
                          <a:solidFill>
                            <a:srgbClr val="2A6099"/>
                          </a:solidFill>
                          <a:uFillTx/>
                          <a:latin typeface="Times New Roman"/>
                          <a:ea typeface="Source Han Sans CN Regular"/>
                        </a:rPr>
                        <a:t>.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30" name="Изображение1 Копия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0200" y="2645640"/>
            <a:ext cx="2580840" cy="245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871920" y="692640"/>
            <a:ext cx="7401240" cy="5426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pos="0"/>
              </a:tabLst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/>
              </a:tabLst>
            </a:pPr>
            <a:r>
              <a:rPr lang="ru-RU" sz="4000" b="1" u="none" strike="noStrike">
                <a:solidFill>
                  <a:srgbClr val="073E87"/>
                </a:solidFill>
                <a:uFillTx/>
                <a:latin typeface="Candara"/>
                <a:ea typeface="DejaVu Sans"/>
              </a:rPr>
              <a:t>СПАСИБО ЗА ВНИМАНИЕ!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/>
              </a:tabLst>
            </a:pP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0" y="272880"/>
            <a:ext cx="822816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Основные задачи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1240" y="1645920"/>
            <a:ext cx="8758440" cy="5210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60000" y="18756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НОВЫЕ НОРМЫ 273-ФЗ вступили в силу</a:t>
            </a:r>
            <a:br>
              <a:rPr sz="1800"/>
            </a:br>
            <a:r>
              <a:rPr lang="ru-RU" sz="1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 1 марта 2025 г.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871920" y="2675520"/>
            <a:ext cx="3608280" cy="163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algn="just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1" u="none" strike="noStrike">
                <a:solidFill>
                  <a:srgbClr val="073E87"/>
                </a:solidFill>
                <a:uFillTx/>
                <a:latin typeface="Times New Roman"/>
                <a:ea typeface="DejaVu Sans"/>
              </a:rPr>
              <a:t>Запрещено запрашивать документы за пределами утвержденного Перечня</a:t>
            </a:r>
            <a:endParaRPr lang="ru-RU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50" name="Диаграмма 308"/>
          <p:cNvGraphicFramePr/>
          <p:nvPr/>
        </p:nvGraphicFramePr>
        <p:xfrm>
          <a:off x="4668120" y="2675520"/>
          <a:ext cx="3608280" cy="3443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871920" y="4477680"/>
            <a:ext cx="3608280" cy="163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380160" indent="-285120" algn="just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1" u="none" strike="noStrike">
                <a:solidFill>
                  <a:srgbClr val="073E87"/>
                </a:solidFill>
                <a:uFillTx/>
                <a:latin typeface="Times New Roman"/>
                <a:ea typeface="DejaVu Sans"/>
              </a:rPr>
              <a:t>Образовательным организациям разрешено не отвечать на запросы, не имеющих оснований предусмотренных законодательством РФ</a:t>
            </a:r>
            <a:endParaRPr lang="ru-RU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2" name="Рисунок 3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80000" y="2525400"/>
            <a:ext cx="4249440" cy="353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36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Подзаконные акты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180000" y="2160000"/>
            <a:ext cx="8093160" cy="431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32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5" name="Рисунок 313"/>
          <p:cNvPicPr/>
          <p:nvPr/>
        </p:nvPicPr>
        <p:blipFill>
          <a:blip r:embed="rId2"/>
          <a:stretch>
            <a:fillRect/>
          </a:stretch>
        </p:blipFill>
        <p:spPr>
          <a:xfrm>
            <a:off x="1176840" y="2340000"/>
            <a:ext cx="2580480" cy="399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Рисунок 314"/>
          <p:cNvPicPr/>
          <p:nvPr/>
        </p:nvPicPr>
        <p:blipFill>
          <a:blip r:embed="rId3"/>
          <a:stretch>
            <a:fillRect/>
          </a:stretch>
        </p:blipFill>
        <p:spPr>
          <a:xfrm>
            <a:off x="5031360" y="2340000"/>
            <a:ext cx="3085560" cy="3953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36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Перечень документов педагогических работников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891720" y="2511720"/>
            <a:ext cx="2341800" cy="269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ВОСПИТАТЕЛЬ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1. Журнал посещаемости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2. Календарно -  тематический план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4281840" y="2400120"/>
            <a:ext cx="3749400" cy="39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303120" indent="-227160" algn="ctr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УЧИТЕЛЬ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1. Рабочая программа учебного предмета, учебного курса (в том числе внеурочной деятельности), учебного модуля.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 2. Журнал учета успеваемости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752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3. Журнал внеурочной деятельности (для педагогических работников, осуществляющих внеурочную деятельность).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752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4. План воспитательной работы (для педагогических работников, осуществляющих функцию классного руководства).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752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/>
              </a:tabLst>
            </a:pPr>
            <a:r>
              <a:rPr lang="ru-RU" sz="1500" b="1" u="none" strike="noStrike">
                <a:solidFill>
                  <a:srgbClr val="222222"/>
                </a:solidFill>
                <a:uFillTx/>
                <a:latin typeface="Times New Roman"/>
                <a:ea typeface="DejaVu Sans"/>
              </a:rPr>
              <a:t>5. Характеристика на обучающегося (по запросу, для педагогических работников, осуществляющих функцию классного руководства)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0" name="Рисунок 1755"/>
          <p:cNvPicPr/>
          <p:nvPr/>
        </p:nvPicPr>
        <p:blipFill>
          <a:blip r:embed="rId2"/>
          <a:stretch>
            <a:fillRect/>
          </a:stretch>
        </p:blipFill>
        <p:spPr>
          <a:xfrm>
            <a:off x="934560" y="4320000"/>
            <a:ext cx="2664720" cy="197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2400" cy="124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36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 пути к снижению бюрократической нагрузки </a:t>
            </a:r>
            <a:br>
              <a:rPr sz="3600"/>
            </a:br>
            <a:r>
              <a:rPr lang="ru-RU" sz="2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региональный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891720" y="2511720"/>
            <a:ext cx="2341800" cy="269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281840" y="2400120"/>
            <a:ext cx="3749400" cy="39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4" name="Рисунок 1715"/>
          <p:cNvPicPr/>
          <p:nvPr/>
        </p:nvPicPr>
        <p:blipFill>
          <a:blip r:embed="rId2"/>
          <a:srcRect l="22080" t="13195" r="8517" b="9489"/>
          <a:stretch>
            <a:fillRect/>
          </a:stretch>
        </p:blipFill>
        <p:spPr>
          <a:xfrm>
            <a:off x="4636080" y="2400120"/>
            <a:ext cx="4259520" cy="345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Рисунок 1716"/>
          <p:cNvPicPr/>
          <p:nvPr/>
        </p:nvPicPr>
        <p:blipFill>
          <a:blip r:embed="rId3"/>
          <a:srcRect l="12260" b="5478"/>
          <a:stretch>
            <a:fillRect/>
          </a:stretch>
        </p:blipFill>
        <p:spPr>
          <a:xfrm>
            <a:off x="362160" y="2346480"/>
            <a:ext cx="4187880" cy="3312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7800" cy="124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/>
              </a:tabLst>
            </a:pP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 пути снижения документационной нагрузки</a:t>
            </a:r>
            <a:br>
              <a:rPr sz="2800"/>
            </a:br>
            <a:r>
              <a:rPr lang="ru-RU" sz="2800" b="1" i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региональный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291840" y="2091240"/>
            <a:ext cx="5133240" cy="418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Назначение ответственного за исполнение закона (зам. министра)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Реализация мероприятий ведомственных проектов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600" b="0" u="none" strike="noStrike" spc="9">
                <a:solidFill>
                  <a:srgbClr val="000000"/>
                </a:solidFill>
                <a:uFillTx/>
                <a:latin typeface="Arial"/>
                <a:ea typeface="Tahoma"/>
              </a:rPr>
              <a:t>Создание межведомственной рабочей группы по координации работы по снижению документационной нагрузки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Сокращение региональных запросов, мониторингов, документации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Работа региональной горячей линии 8 (423)245 98 19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600" b="0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Обратная связь через работу чат-бота «Помощник Рособрнадзора»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/>
              </a:tabLst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8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00" y="216000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9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00" y="274896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0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00" y="347760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1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00" y="434448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2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00" y="495108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3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00" y="5557680"/>
            <a:ext cx="427320" cy="388080"/>
          </a:xfrm>
          <a:prstGeom prst="rect">
            <a:avLst/>
          </a:prstGeom>
          <a:noFill/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4" name="Рисунок 1769"/>
          <p:cNvPicPr/>
          <p:nvPr/>
        </p:nvPicPr>
        <p:blipFill>
          <a:blip r:embed="rId3"/>
          <a:stretch>
            <a:fillRect/>
          </a:stretch>
        </p:blipFill>
        <p:spPr>
          <a:xfrm>
            <a:off x="193320" y="2373840"/>
            <a:ext cx="2430360" cy="2984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232560" y="731520"/>
            <a:ext cx="8225640" cy="12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2800" b="1" u="none" strike="noStrike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Региональные документы по снижению бюрократической нагрузки педагогов (НПА, памятки, рекомендации)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624200" y="2324520"/>
            <a:ext cx="4012200" cy="397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7" name="Рисунок 1726"/>
          <p:cNvPicPr/>
          <p:nvPr/>
        </p:nvPicPr>
        <p:blipFill>
          <a:blip r:embed="rId2"/>
          <a:srcRect l="15459" t="9681" r="13061" b="10588"/>
          <a:stretch>
            <a:fillRect/>
          </a:stretch>
        </p:blipFill>
        <p:spPr>
          <a:xfrm>
            <a:off x="842760" y="2203560"/>
            <a:ext cx="7615440" cy="444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Рисунок 1729"/>
          <p:cNvPicPr/>
          <p:nvPr/>
        </p:nvPicPr>
        <p:blipFill>
          <a:blip r:embed="rId3"/>
          <a:srcRect l="9430" t="11841" r="10202" b="11494"/>
          <a:stretch>
            <a:fillRect/>
          </a:stretch>
        </p:blipFill>
        <p:spPr>
          <a:xfrm>
            <a:off x="664560" y="3337560"/>
            <a:ext cx="2898720" cy="21877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79" name="Рисунок 1730"/>
          <p:cNvPicPr/>
          <p:nvPr/>
        </p:nvPicPr>
        <p:blipFill>
          <a:blip r:embed="rId4"/>
          <a:srcRect l="39224" t="11428" r="27935" b="6850"/>
          <a:stretch>
            <a:fillRect/>
          </a:stretch>
        </p:blipFill>
        <p:spPr>
          <a:xfrm>
            <a:off x="2513160" y="3936240"/>
            <a:ext cx="1787760" cy="21798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80" name="Рисунок 1731"/>
          <p:cNvPicPr/>
          <p:nvPr/>
        </p:nvPicPr>
        <p:blipFill>
          <a:blip r:embed="rId5"/>
          <a:srcRect l="35873" t="10742" r="24350" b="4792"/>
          <a:stretch>
            <a:fillRect/>
          </a:stretch>
        </p:blipFill>
        <p:spPr>
          <a:xfrm>
            <a:off x="6482520" y="4424760"/>
            <a:ext cx="1725480" cy="19944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r="http://schemas.openxmlformats.org/officeDocument/2006/relationships"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Template>Waveform</Template>
  <Company/>
  <Paragraphs>106</Paragraphs>
  <Slides>22</Slides>
  <Notes>1</Notes>
  <TotalTime>4934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DejaVu Sans</vt:lpstr>
      <vt:lpstr>Candara</vt:lpstr>
      <vt:lpstr>Times New Roman</vt:lpstr>
      <vt:lpstr>Wingdings</vt:lpstr>
      <vt:lpstr>Symbol</vt:lpstr>
      <vt:lpstr>Calibri</vt:lpstr>
      <vt:lpstr>Tahoma</vt:lpstr>
      <vt:lpstr>Source Han Sans CN Regular</vt:lpstr>
      <vt:lpstr>PT Astra Serif</vt:lpstr>
      <vt:lpstr>Волна</vt:lpstr>
      <vt:lpstr>Снижение бюрократической нагрузки педагогов</vt:lpstr>
      <vt:lpstr>PowerPoint Presentation</vt:lpstr>
      <vt:lpstr>Основные задачи</vt:lpstr>
      <vt:lpstr>НОВЫЕ НОРМЫ 273-ФЗ вступили в силус 1 марта 2025 г.</vt:lpstr>
      <vt:lpstr>Подзаконные акты</vt:lpstr>
      <vt:lpstr>Перечень документов педагогических работников</vt:lpstr>
      <vt:lpstr>На пути к снижению бюрократической нагрузки региональный уровень</vt:lpstr>
      <vt:lpstr>На пути снижения документационной нагрузкирегиональный уровень</vt:lpstr>
      <vt:lpstr>Региональные документы по снижению бюрократической нагрузки педагогов (НПА, памятки, рекомендации)</vt:lpstr>
      <vt:lpstr>Доля педагогов занимающихся административной работой более 30% рабочего времени</vt:lpstr>
      <vt:lpstr> Направление адресных рекомендаций</vt:lpstr>
      <vt:lpstr>Социологический опрос  (Приморский НИЦ социологии и гражданских инициатив)</vt:lpstr>
      <vt:lpstr>Результаты по выявлению излишней документации возложенной на педагогов Приморского края</vt:lpstr>
      <vt:lpstr>PowerPoint Presentation</vt:lpstr>
      <vt:lpstr>Комментарий Роспотребнадзора</vt:lpstr>
      <vt:lpstr>PowerPoint Presentation</vt:lpstr>
      <vt:lpstr>PowerPoint Presentation</vt:lpstr>
      <vt:lpstr>Типичные вопросы, поступившие в чат-бот</vt:lpstr>
      <vt:lpstr>Функционирование сервиса «Помощник Рособрнадзора» (чат-бот) 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Елена Николаевна Березина</dc:creator>
  <cp:revision>278</cp:revision>
  <cp:lastPrinted>2025-11-05T05:56:57.000</cp:lastPrinted>
  <dcterms:created xsi:type="dcterms:W3CDTF">2015-12-08T06:27:47Z</dcterms:created>
  <dcterms:modified xsi:type="dcterms:W3CDTF">2025-11-17T05:49:51Z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23</vt:i4>
  </property>
</Properties>
</file>